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sldIdLst>
    <p:sldId id="256" r:id="rId5"/>
    <p:sldId id="257" r:id="rId6"/>
    <p:sldId id="258" r:id="rId7"/>
    <p:sldId id="259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899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69" y="67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8/19/2025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0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CB6F-2DB7-95AD-E1D1-9F61D7A80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618646"/>
          </a:xfrm>
        </p:spPr>
        <p:txBody>
          <a:bodyPr/>
          <a:lstStyle/>
          <a:p>
            <a:r>
              <a:rPr lang="en-US" sz="3600" dirty="0"/>
              <a:t>Div : C5</a:t>
            </a:r>
            <a:endParaRPr lang="en-IN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2B793E-7C13-E5A5-F64C-D9114419D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</a:t>
            </a:fld>
            <a:endParaRPr lang="en-US" noProof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ED2D6EB-96B9-E04D-E1AD-79DC84CDE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654368"/>
              </p:ext>
            </p:extLst>
          </p:nvPr>
        </p:nvGraphicFramePr>
        <p:xfrm>
          <a:off x="989076" y="1849546"/>
          <a:ext cx="10213848" cy="42082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404616">
                  <a:extLst>
                    <a:ext uri="{9D8B030D-6E8A-4147-A177-3AD203B41FA5}">
                      <a16:colId xmlns:a16="http://schemas.microsoft.com/office/drawing/2014/main" val="4194147977"/>
                    </a:ext>
                  </a:extLst>
                </a:gridCol>
                <a:gridCol w="3404616">
                  <a:extLst>
                    <a:ext uri="{9D8B030D-6E8A-4147-A177-3AD203B41FA5}">
                      <a16:colId xmlns:a16="http://schemas.microsoft.com/office/drawing/2014/main" val="3408989517"/>
                    </a:ext>
                  </a:extLst>
                </a:gridCol>
                <a:gridCol w="3404616">
                  <a:extLst>
                    <a:ext uri="{9D8B030D-6E8A-4147-A177-3AD203B41FA5}">
                      <a16:colId xmlns:a16="http://schemas.microsoft.com/office/drawing/2014/main" val="3939368565"/>
                    </a:ext>
                  </a:extLst>
                </a:gridCol>
              </a:tblGrid>
              <a:tr h="14027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Roll No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Enrollment No 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981644"/>
                  </a:ext>
                </a:extLst>
              </a:tr>
              <a:tr h="14027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tx1"/>
                          </a:solidFill>
                        </a:rPr>
                        <a:t>Kaladiya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 Darshan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31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230801286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963360"/>
                  </a:ext>
                </a:extLst>
              </a:tr>
              <a:tr h="14027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Ailani Piyush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47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>
                          <a:solidFill>
                            <a:schemeClr val="tx1"/>
                          </a:solidFill>
                        </a:rPr>
                        <a:t>230801481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009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5376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C1FC5-F67A-000E-ED51-019128AFA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11A3-4601-07AF-64FD-FC2C7F66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Services Advantages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0BB0E9-EE17-B4FE-9E7C-82AA07781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A1160-99F9-0A49-8D0F-A232EA38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DB945D2-68C1-4BCD-E4A4-C415A4EBCFAC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Interoperability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The ability of different software systems to communicate and exchange data. 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Uses open standards like HTTP and XML/JSON.</a:t>
            </a:r>
          </a:p>
          <a:p>
            <a:pPr lvl="1"/>
            <a:r>
              <a:rPr lang="en-US" sz="2800" dirty="0"/>
              <a:t>Not tied to a single technology (like Java or .NET)</a:t>
            </a:r>
            <a:r>
              <a:rPr lang="en-IN" sz="2800" dirty="0"/>
              <a:t>.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896294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89B4E-7534-C7A9-F9CB-3C069DB59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8107-7C89-6F51-5C8C-085EBE79CE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Services Advantages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CBA53-447E-AB8F-F8EF-1C6F5B9AB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An e-commerce site (in PHP) calls a shipping provider's service (in Java) to calculate costs</a:t>
            </a:r>
            <a:r>
              <a:rPr lang="en-IN" dirty="0"/>
              <a:t>.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DC38321-7FC9-85B8-0513-5C428C7803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85606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484D2-94D2-B6C6-460E-38A93461D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A4FB-3C74-C5F5-61BA-F36C7CE5C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Services Advantages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89442F-6488-33B1-E8BE-F8511580E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CB428-46C6-41A8-AAB6-CDF27E2E8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2CA1DF-A128-7BF4-FD81-C8F35E7BE3E5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 startAt="2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Reusability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A single web service can be created once and used by many different applications.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Avoids rebuilding the same functionality for every app. </a:t>
            </a:r>
          </a:p>
          <a:p>
            <a:pPr lvl="1"/>
            <a:r>
              <a:rPr lang="en-US" sz="2800" dirty="0"/>
              <a:t>Companies can build one robust service (e.g., for payments) for all products to use.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145710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43BC1-EB3E-4C26-4C2D-81DCA25A3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C0B1B-A4C0-F02A-98B2-A4B83241AB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Services Advantages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CAEF53-EB6E-23A6-795A-DD5EB47FC6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Thousands of different apps use the single Google Maps API to display maps. 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F4CEFCF-D5B4-D572-817E-EA669AF2A3C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80751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D2E0C-35D6-27CC-C720-7BE18BBC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5D1B4-05C2-4676-4E83-3A66262BF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Services Advantages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824B0-D5A5-9B12-43FF-4F3BA20FF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D73756-31BB-BDE0-D2A0-F89E3E813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6590E8E-6C98-0563-3B17-041E63864006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 startAt="3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Loose Coupling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The client and server are not tightly dependent on each other's internal code.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The API contract is the only link between them.</a:t>
            </a:r>
          </a:p>
          <a:p>
            <a:pPr lvl="1"/>
            <a:r>
              <a:rPr lang="en-US" sz="2800" dirty="0"/>
              <a:t>The provider can change its internal logic without breaking the client application.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676851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B4360-DA0B-822A-039F-42BFBA00C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5BDDD-5D49-1C8F-F3C0-A63C800C3C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Services Advantages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715322-A6B7-8CAB-4CE9-B43E62AD0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 stock ticker app gets data from a service. The service provider can change its data source, and the app is unaffected.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13FC6EA-2A91-04D7-EE85-5A1BB4CFE6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7553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F5C0D-77FC-2675-68FA-1B400F7B5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EEB63-4F0C-7E39-E55A-800619CA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1C9CDE-72BA-7ABE-F8E0-FF951B0A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008B2D-596F-49A4-BF9B-03EDB45C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C58FF4-1DB3-DDC1-9506-3EB76AEC1B51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 Provider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The entity that creates, publishes, and hosts the web service.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The "server" side of the interaction.</a:t>
            </a:r>
          </a:p>
          <a:p>
            <a:pPr lvl="1"/>
            <a:r>
              <a:rPr lang="en-US" sz="2800" dirty="0"/>
              <a:t>Owns the business logic and data.</a:t>
            </a:r>
          </a:p>
          <a:p>
            <a:pPr lvl="1"/>
            <a:r>
              <a:rPr lang="en-US" sz="2800" dirty="0"/>
              <a:t>Listens for and responds to requests from clients.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087860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E20EA-30D4-48F4-6C56-E8ECC3DFD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ACE8F-6B19-51B6-6C94-204073657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078DD-5F1B-D1AE-DF59-DF86FA112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An airline company that creates a service for booking tickets.</a:t>
            </a:r>
          </a:p>
          <a:p>
            <a:pPr algn="just"/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6B58121-BEBE-87C0-2E64-750F876AAF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098" r="11098"/>
          <a:stretch/>
        </p:blipFill>
        <p:spPr/>
      </p:pic>
    </p:spTree>
    <p:extLst>
      <p:ext uri="{BB962C8B-B14F-4D97-AF65-F5344CB8AC3E}">
        <p14:creationId xmlns:p14="http://schemas.microsoft.com/office/powerpoint/2010/main" val="4051917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82CA1-D1D4-E22A-AD13-8953E285D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C834-8E6E-0547-AEDC-1E1C86E2A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20227-B1B6-6FBB-3AAB-08C1D6B81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F7FD2-5744-D179-AB67-6079B8E4D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E2F20A-51C6-1432-7BBE-80E82E69CC88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 startAt="2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 Requester (Client)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The application that needs to use a web service to perform a task.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The "client" side that initiates communication.</a:t>
            </a:r>
          </a:p>
          <a:p>
            <a:pPr lvl="1"/>
            <a:r>
              <a:rPr lang="en-US" sz="2800" dirty="0"/>
              <a:t>Finds the service and sends a request.</a:t>
            </a:r>
          </a:p>
        </p:txBody>
      </p:sp>
    </p:spTree>
    <p:extLst>
      <p:ext uri="{BB962C8B-B14F-4D97-AF65-F5344CB8AC3E}">
        <p14:creationId xmlns:p14="http://schemas.microsoft.com/office/powerpoint/2010/main" val="441428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F1D71-16CC-EC68-30E9-3F56E50F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E97E4-6194-516A-2F84-E7F407B27C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CFC12D-F4BD-AFFE-4CD0-011553168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 travel aggregator website (like Expedia) that calls the airline's service to get flight data. 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0E37C4C-C3E3-25A0-8A5E-2751823CD1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5686" r="6510"/>
          <a:stretch>
            <a:fillRect/>
          </a:stretch>
        </p:blipFill>
        <p:spPr>
          <a:xfrm>
            <a:off x="7246779" y="812292"/>
            <a:ext cx="3834628" cy="4928616"/>
          </a:xfrm>
        </p:spPr>
      </p:pic>
    </p:spTree>
    <p:extLst>
      <p:ext uri="{BB962C8B-B14F-4D97-AF65-F5344CB8AC3E}">
        <p14:creationId xmlns:p14="http://schemas.microsoft.com/office/powerpoint/2010/main" val="1323346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B175-ACFD-F9F0-96C9-4D566ABE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25939-B1F1-1588-49D8-33245D5AD5D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BCD8D-F0C5-116A-47E4-CDEFCC35F3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7EB112B-DE3E-088B-04AB-9B9191D2EDD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3310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AC988-42EB-E098-0A28-3A8928A33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DE360-2C25-8EB6-BF70-DCE4561BC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126237"/>
          </a:xfrm>
        </p:spPr>
        <p:txBody>
          <a:bodyPr/>
          <a:lstStyle/>
          <a:p>
            <a:r>
              <a:rPr lang="en-IN" dirty="0"/>
              <a:t>Web Service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CD6E74-5B48-9189-49D7-DEA7F865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D6F2D-A342-5344-11EB-68C086F96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610187-33F2-855E-55AE-B97057423E00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 startAt="3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 Registry (Broker)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An optional, centralized directory to publish and discover web services.</a:t>
            </a: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Acts like a "phone book" for web services.</a:t>
            </a:r>
          </a:p>
          <a:p>
            <a:pPr lvl="1"/>
            <a:r>
              <a:rPr lang="en-US" sz="2800" dirty="0"/>
              <a:t>Provider publishes the service; Requester finds the service.</a:t>
            </a:r>
          </a:p>
          <a:p>
            <a:pPr lvl="1"/>
            <a:r>
              <a:rPr lang="en-US" sz="2800" dirty="0"/>
              <a:t>Less common for public REST APIs today.</a:t>
            </a:r>
          </a:p>
        </p:txBody>
      </p:sp>
    </p:spTree>
    <p:extLst>
      <p:ext uri="{BB962C8B-B14F-4D97-AF65-F5344CB8AC3E}">
        <p14:creationId xmlns:p14="http://schemas.microsoft.com/office/powerpoint/2010/main" val="3559746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457A0-D3BC-04E5-F988-07AEA5CE5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269FD-5C12-34F4-1EF9-DFAAABD6D7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000" dirty="0"/>
              <a:t>Web Service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6D44B-E866-4227-432C-23699022E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 large company's internal UDDI registry for sharing services between departments.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76EB0D4-8121-5A3D-9B25-B7D361EAA7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>
          <a:xfrm>
            <a:off x="7246779" y="812292"/>
            <a:ext cx="3834628" cy="4928616"/>
          </a:xfrm>
        </p:spPr>
      </p:pic>
    </p:spTree>
    <p:extLst>
      <p:ext uri="{BB962C8B-B14F-4D97-AF65-F5344CB8AC3E}">
        <p14:creationId xmlns:p14="http://schemas.microsoft.com/office/powerpoint/2010/main" val="3411398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385FE6-CBE8-837E-E230-6A54FD457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98CB5-054F-62A2-86FA-C7F6D501B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03" y="512063"/>
            <a:ext cx="11000232" cy="1126237"/>
          </a:xfrm>
        </p:spPr>
        <p:txBody>
          <a:bodyPr/>
          <a:lstStyle/>
          <a:p>
            <a:r>
              <a:rPr lang="en-IN" dirty="0"/>
              <a:t>Web Service Characteristics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62D3AD-2244-4B7A-3C4D-2FD23CC1A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E30EF6-5877-627E-BAB9-13DCF7586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756C24-A62A-B62A-F928-CDB2D1642920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XML-Based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Traditionally uses XML to format data in requests and responses.</a:t>
            </a: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dirty="0"/>
              <a:t>XML provides a text-based, platform-neutral way to structure data.</a:t>
            </a:r>
          </a:p>
          <a:p>
            <a:pPr lvl="1"/>
            <a:r>
              <a:rPr lang="en-US" dirty="0"/>
              <a:t>Central to SOAP; modern REST services often prefer the lighter JSON format.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200" dirty="0"/>
              <a:t>A SOAP request: &lt;</a:t>
            </a:r>
            <a:r>
              <a:rPr lang="en-US" sz="2200" dirty="0" err="1"/>
              <a:t>getUser</a:t>
            </a:r>
            <a:r>
              <a:rPr lang="en-US" sz="2200" dirty="0"/>
              <a:t>&gt;&lt;</a:t>
            </a:r>
            <a:r>
              <a:rPr lang="en-US" sz="2200" dirty="0" err="1"/>
              <a:t>userId</a:t>
            </a:r>
            <a:r>
              <a:rPr lang="en-US" sz="2200" dirty="0"/>
              <a:t>&gt;123&lt;/</a:t>
            </a:r>
            <a:r>
              <a:rPr lang="en-US" sz="2200" dirty="0" err="1"/>
              <a:t>userId</a:t>
            </a:r>
            <a:r>
              <a:rPr lang="en-US" sz="2200" dirty="0"/>
              <a:t>&gt;&lt;/</a:t>
            </a:r>
            <a:r>
              <a:rPr lang="en-US" sz="2200" dirty="0" err="1"/>
              <a:t>getUser</a:t>
            </a:r>
            <a:r>
              <a:rPr lang="en-US" sz="2200" dirty="0"/>
              <a:t>&gt;.</a:t>
            </a:r>
          </a:p>
        </p:txBody>
      </p:sp>
    </p:spTree>
    <p:extLst>
      <p:ext uri="{BB962C8B-B14F-4D97-AF65-F5344CB8AC3E}">
        <p14:creationId xmlns:p14="http://schemas.microsoft.com/office/powerpoint/2010/main" val="965397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42140-D446-968F-8BC0-A63EC9198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CC7BB-5543-89F9-2C6E-25FA6E55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03" y="512063"/>
            <a:ext cx="11000232" cy="1126237"/>
          </a:xfrm>
        </p:spPr>
        <p:txBody>
          <a:bodyPr/>
          <a:lstStyle/>
          <a:p>
            <a:r>
              <a:rPr lang="en-IN" dirty="0"/>
              <a:t>Web Service Characteristics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752C97-D476-1510-99DE-32396331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54669-373E-A4C5-BCC6-BE39226CD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F784B2-5FFE-39F9-7073-A0A547994A3E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5646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+mj-lt"/>
              <a:buAutoNum type="romanLcPeriod" startAt="2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Platform Independent :</a:t>
            </a:r>
          </a:p>
          <a:p>
            <a:pPr marL="0" indent="0">
              <a:buNone/>
            </a:pP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Can be accessed by any client, regardless of its operating system or programming language.</a:t>
            </a: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dirty="0"/>
              <a:t>Possible because it uses universal web standards (HTTP, XML/JSON).</a:t>
            </a:r>
          </a:p>
          <a:p>
            <a:pPr lvl="1"/>
            <a:r>
              <a:rPr lang="en-US" dirty="0"/>
              <a:t>A server on Windows (C#) can serve a client on a MacBook (Python).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200" dirty="0"/>
              <a:t>An iPhone app (written in Swift) calls a web service (written in Java) running on a Linux server.</a:t>
            </a:r>
          </a:p>
        </p:txBody>
      </p:sp>
    </p:spTree>
    <p:extLst>
      <p:ext uri="{BB962C8B-B14F-4D97-AF65-F5344CB8AC3E}">
        <p14:creationId xmlns:p14="http://schemas.microsoft.com/office/powerpoint/2010/main" val="3711895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814F1-71C2-782E-9722-0FFA21325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EF878-2665-5FEE-974F-707B470E8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03" y="512063"/>
            <a:ext cx="11000232" cy="1126237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DBFD19-5DCF-6ED5-BB81-20EE904E3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D300B-6B65-4ACE-2738-C453C9B77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60EF27-6E60-C5CA-AA08-D8AE12227BDA}"/>
              </a:ext>
            </a:extLst>
          </p:cNvPr>
          <p:cNvSpPr txBox="1">
            <a:spLocks/>
          </p:cNvSpPr>
          <p:nvPr/>
        </p:nvSpPr>
        <p:spPr>
          <a:xfrm>
            <a:off x="484632" y="1836276"/>
            <a:ext cx="11000232" cy="45646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Web services are fundamental for modern application integration.</a:t>
            </a:r>
          </a:p>
          <a:p>
            <a:r>
              <a:rPr lang="en-US" dirty="0"/>
              <a:t>They enable systems to communicate and share data over the web.</a:t>
            </a:r>
          </a:p>
          <a:p>
            <a:r>
              <a:rPr lang="en-US" dirty="0"/>
              <a:t>Key benefits: interoperability, reusability, and standardization.</a:t>
            </a:r>
          </a:p>
          <a:p>
            <a:r>
              <a:rPr lang="en-US" dirty="0"/>
              <a:t>Architecture involves a provider, a requester, and an optional registry.</a:t>
            </a:r>
          </a:p>
          <a:p>
            <a:r>
              <a:rPr lang="en-US" dirty="0"/>
              <a:t>Essential knowledge for building distributed, scalable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760307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AAF34-5DEE-D0EA-B831-23045DACF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Thank You !!</a:t>
            </a:r>
            <a:endParaRPr lang="en-IN" sz="54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B21A60B-4091-9797-CE3E-BA9FAE6808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6BB4C3-3276-3FCF-1FA0-2D37DB583DD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25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98350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BFC38-6919-3178-65FE-FEEA69277B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581676"/>
            <a:ext cx="3840480" cy="338328"/>
          </a:xfrm>
        </p:spPr>
        <p:txBody>
          <a:bodyPr/>
          <a:lstStyle/>
          <a:p>
            <a:r>
              <a:rPr lang="en-IN" dirty="0"/>
              <a:t>What is Web Service?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13141B-0E40-9FF6-2937-34AA60935E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867342"/>
            <a:ext cx="3840480" cy="338328"/>
          </a:xfrm>
        </p:spPr>
        <p:txBody>
          <a:bodyPr/>
          <a:lstStyle/>
          <a:p>
            <a:r>
              <a:rPr lang="en-IN" dirty="0"/>
              <a:t>Type of Web Service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6744849-9072-C437-6AEC-028240C86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161167"/>
            <a:ext cx="3840480" cy="338328"/>
          </a:xfrm>
        </p:spPr>
        <p:txBody>
          <a:bodyPr/>
          <a:lstStyle/>
          <a:p>
            <a:r>
              <a:rPr lang="en-IN" dirty="0"/>
              <a:t>Web Services Advantages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083C9F3-7CF4-8560-90CD-FFB99EFBE5B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488819"/>
            <a:ext cx="3840480" cy="338328"/>
          </a:xfrm>
        </p:spPr>
        <p:txBody>
          <a:bodyPr/>
          <a:lstStyle/>
          <a:p>
            <a:r>
              <a:rPr lang="en-IN" dirty="0"/>
              <a:t>Web Service Architecture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3435D8C-C3BA-7930-B9D3-48479842FCA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783580"/>
            <a:ext cx="3840480" cy="338328"/>
          </a:xfrm>
        </p:spPr>
        <p:txBody>
          <a:bodyPr/>
          <a:lstStyle/>
          <a:p>
            <a:r>
              <a:rPr lang="en-IN" dirty="0"/>
              <a:t>Web Service Characteristics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F52CDA94-EF9D-2FD6-998F-439F56B7BFF2}"/>
              </a:ext>
            </a:extLst>
          </p:cNvPr>
          <p:cNvSpPr txBox="1">
            <a:spLocks/>
          </p:cNvSpPr>
          <p:nvPr/>
        </p:nvSpPr>
        <p:spPr>
          <a:xfrm>
            <a:off x="4594909" y="626364"/>
            <a:ext cx="439207" cy="338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1.</a:t>
            </a:r>
            <a:endParaRPr lang="en-IN" dirty="0"/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E766BDED-BF3D-AAED-8625-792AC1DF9DB4}"/>
              </a:ext>
            </a:extLst>
          </p:cNvPr>
          <p:cNvSpPr txBox="1">
            <a:spLocks/>
          </p:cNvSpPr>
          <p:nvPr/>
        </p:nvSpPr>
        <p:spPr>
          <a:xfrm>
            <a:off x="4594908" y="1888235"/>
            <a:ext cx="439207" cy="338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2.</a:t>
            </a:r>
            <a:endParaRPr lang="en-IN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41803162-5EAE-F32B-DC06-8782FF07CDE9}"/>
              </a:ext>
            </a:extLst>
          </p:cNvPr>
          <p:cNvSpPr txBox="1">
            <a:spLocks/>
          </p:cNvSpPr>
          <p:nvPr/>
        </p:nvSpPr>
        <p:spPr>
          <a:xfrm>
            <a:off x="4594909" y="3161167"/>
            <a:ext cx="439207" cy="338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3.</a:t>
            </a:r>
            <a:endParaRPr lang="en-IN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4112CC85-9D69-5D74-4984-3948C343E165}"/>
              </a:ext>
            </a:extLst>
          </p:cNvPr>
          <p:cNvSpPr txBox="1">
            <a:spLocks/>
          </p:cNvSpPr>
          <p:nvPr/>
        </p:nvSpPr>
        <p:spPr>
          <a:xfrm>
            <a:off x="4594907" y="4494276"/>
            <a:ext cx="439207" cy="338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4.</a:t>
            </a:r>
            <a:endParaRPr lang="en-IN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3B8F3A0-FF88-4CC9-F2F1-593B5D9989C1}"/>
              </a:ext>
            </a:extLst>
          </p:cNvPr>
          <p:cNvSpPr txBox="1">
            <a:spLocks/>
          </p:cNvSpPr>
          <p:nvPr/>
        </p:nvSpPr>
        <p:spPr>
          <a:xfrm>
            <a:off x="4594909" y="5783580"/>
            <a:ext cx="439207" cy="338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5.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9709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F8BD8-6EC6-9D1E-1640-DA4E6BD06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Web Service?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8F230-891A-720F-F7C0-988DE01F3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1"/>
            <a:ext cx="11000232" cy="4403475"/>
          </a:xfrm>
        </p:spPr>
        <p:txBody>
          <a:bodyPr/>
          <a:lstStyle/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A standardized, technology-independent method for applications to communicate with each other over the internet. 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600" dirty="0"/>
              <a:t>Allows different software applications to exchange data and functionality.</a:t>
            </a:r>
          </a:p>
          <a:p>
            <a:pPr lvl="1"/>
            <a:r>
              <a:rPr lang="en-US" sz="2600" dirty="0"/>
              <a:t>Works even if apps run on different machines or are written in different languages. </a:t>
            </a:r>
          </a:p>
          <a:p>
            <a:pPr lvl="1"/>
            <a:r>
              <a:rPr lang="en-US" sz="2600" dirty="0"/>
              <a:t>A key component of distributed computing. </a:t>
            </a:r>
          </a:p>
          <a:p>
            <a:pPr lvl="1"/>
            <a:r>
              <a:rPr lang="en-US" sz="2600" dirty="0"/>
              <a:t>Breaks down complex applications into smaller, independent, communicating parts</a:t>
            </a:r>
            <a:endParaRPr lang="en-IN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EA161-7CFD-8EF9-8469-0C4E4A208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33665-62A4-CD81-7130-55239E8F4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84254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E09C-49A3-11D5-AEE1-583B300087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107948"/>
          </a:xfrm>
        </p:spPr>
        <p:txBody>
          <a:bodyPr/>
          <a:lstStyle/>
          <a:p>
            <a:r>
              <a:rPr lang="en-US" sz="3600" dirty="0"/>
              <a:t>What is a Web Service?</a:t>
            </a:r>
            <a:endParaRPr lang="en-I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A3914-0248-51EA-70FD-7882C16B44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3509773"/>
            <a:ext cx="4873752" cy="187830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</a:t>
            </a:r>
            <a:r>
              <a:rPr lang="en-US" dirty="0"/>
              <a:t> </a:t>
            </a:r>
          </a:p>
          <a:p>
            <a:pPr algn="just"/>
            <a:r>
              <a:rPr lang="en-US" dirty="0"/>
              <a:t>A weather app on your phone (the client) requests data from a service hosted by a meteorological company. The service sends back the weather information in a standard format. 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E15B7AA-1A3E-FA21-CF68-58067AFB54B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44077B-6309-ECA0-2B59-CBD0595D063B}"/>
              </a:ext>
            </a:extLst>
          </p:cNvPr>
          <p:cNvSpPr txBox="1">
            <a:spLocks/>
          </p:cNvSpPr>
          <p:nvPr/>
        </p:nvSpPr>
        <p:spPr>
          <a:xfrm>
            <a:off x="5978024" y="1783080"/>
            <a:ext cx="4959821" cy="11627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sz="36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F3AF0E5-FA4D-B238-B5BB-F24D8F487AD7}"/>
              </a:ext>
            </a:extLst>
          </p:cNvPr>
          <p:cNvSpPr txBox="1">
            <a:spLocks/>
          </p:cNvSpPr>
          <p:nvPr/>
        </p:nvSpPr>
        <p:spPr>
          <a:xfrm>
            <a:off x="5961888" y="2944368"/>
            <a:ext cx="4818888" cy="21305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4864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8557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3C3A4-B8C3-9149-DBDE-CABFAA7B6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483885"/>
          </a:xfrm>
        </p:spPr>
        <p:txBody>
          <a:bodyPr/>
          <a:lstStyle/>
          <a:p>
            <a:r>
              <a:rPr lang="en-US" sz="4400" dirty="0"/>
              <a:t>Types of Web Services </a:t>
            </a:r>
            <a:br>
              <a:rPr lang="en-US" sz="4400" dirty="0"/>
            </a:br>
            <a:r>
              <a:rPr lang="en-US" sz="4400" dirty="0"/>
              <a:t>(SOAP vs. REST)</a:t>
            </a:r>
            <a:endParaRPr lang="en-I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58BDD7-EBBD-A753-88C6-7FAC3A364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2C830-6D2D-351A-9B16-4D72116E9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89044EA-8F3C-776D-3AA4-296DF2644EBF}"/>
              </a:ext>
            </a:extLst>
          </p:cNvPr>
          <p:cNvSpPr txBox="1">
            <a:spLocks/>
          </p:cNvSpPr>
          <p:nvPr/>
        </p:nvSpPr>
        <p:spPr>
          <a:xfrm>
            <a:off x="484632" y="2018469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I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SOAP (Simple Object Access Protocol)</a:t>
            </a:r>
            <a:endParaRPr lang="en-US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A formal, standards-based protocol with a strict set of rules for structuring messages.</a:t>
            </a:r>
            <a:endParaRPr lang="en-US" sz="2600" dirty="0"/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IN" sz="2800" dirty="0"/>
              <a:t>Relies exclusively on XML for message format. </a:t>
            </a:r>
          </a:p>
          <a:p>
            <a:pPr lvl="1"/>
            <a:r>
              <a:rPr lang="en-IN" sz="2800" dirty="0"/>
              <a:t>Operates over protocols like HTTP and SMTP. </a:t>
            </a:r>
          </a:p>
          <a:p>
            <a:pPr lvl="1"/>
            <a:r>
              <a:rPr lang="en-IN" sz="2800" dirty="0"/>
              <a:t>Known for high security and reliability. </a:t>
            </a:r>
          </a:p>
          <a:p>
            <a:pPr lvl="1"/>
            <a:r>
              <a:rPr lang="en-IN" sz="2800" dirty="0"/>
              <a:t>Includes features for transaction management and error handling. </a:t>
            </a:r>
          </a:p>
          <a:p>
            <a:pPr lvl="1"/>
            <a:r>
              <a:rPr lang="en-IN" sz="2800" dirty="0"/>
              <a:t>Best suited for enterprise-level operations.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432408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9E210-C5FC-A40C-5838-E57AEBE74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Types of Web Services </a:t>
            </a:r>
            <a:br>
              <a:rPr lang="en-US" sz="4000" dirty="0"/>
            </a:br>
            <a:r>
              <a:rPr lang="en-US" sz="4000" dirty="0"/>
              <a:t>(SOAP vs. REST)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562A39-E7E0-C848-EF84-07231F75C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pPr algn="just"/>
            <a:r>
              <a:rPr lang="en-US" dirty="0"/>
              <a:t>	A banking application uses a SOAP 	service to transfer funds, requiring high 	security and g</a:t>
            </a:r>
            <a:r>
              <a:rPr lang="en-IN" dirty="0" err="1"/>
              <a:t>uaranteed</a:t>
            </a:r>
            <a:r>
              <a:rPr lang="en-IN" dirty="0"/>
              <a:t> delivery.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B9C844F-9656-2FC5-FC41-15F3152692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2358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8FDC6-18C7-CF81-1425-07B3A4E31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41EEB-A1F0-D385-030A-294DF1D10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3"/>
            <a:ext cx="9912096" cy="1483885"/>
          </a:xfrm>
        </p:spPr>
        <p:txBody>
          <a:bodyPr/>
          <a:lstStyle/>
          <a:p>
            <a:r>
              <a:rPr lang="en-US" sz="4400" dirty="0"/>
              <a:t>Types of Web Services </a:t>
            </a:r>
            <a:br>
              <a:rPr lang="en-US" sz="4400" dirty="0"/>
            </a:br>
            <a:r>
              <a:rPr lang="en-US" sz="4400" dirty="0"/>
              <a:t>(SOAP vs. REST)</a:t>
            </a:r>
            <a:endParaRPr lang="en-I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C81057-932D-D9F3-A938-74F16407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E5309-9325-5E36-BE95-51D915094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Unit-I: Introduction to Web Services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1EC1013-A50D-878B-E75F-A73363779E62}"/>
              </a:ext>
            </a:extLst>
          </p:cNvPr>
          <p:cNvSpPr txBox="1">
            <a:spLocks/>
          </p:cNvSpPr>
          <p:nvPr/>
        </p:nvSpPr>
        <p:spPr>
          <a:xfrm>
            <a:off x="484632" y="2018469"/>
            <a:ext cx="11000232" cy="4403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REST (Representational State Transfer)</a:t>
            </a:r>
          </a:p>
          <a:p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Definition:</a:t>
            </a:r>
            <a:r>
              <a:rPr lang="en-US" sz="2600" dirty="0"/>
              <a:t>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400" dirty="0"/>
              <a:t>An architectural style with flexible guidelines for creating scalable and stateless web services.</a:t>
            </a:r>
          </a:p>
          <a:p>
            <a:pPr marL="0" indent="0">
              <a:buNone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Explanation: </a:t>
            </a:r>
          </a:p>
          <a:p>
            <a:pPr lvl="1"/>
            <a:r>
              <a:rPr lang="en-US" sz="2800" dirty="0"/>
              <a:t>Uses standard HTTP methods (GET, POST, PUT, DELETE). </a:t>
            </a:r>
          </a:p>
          <a:p>
            <a:pPr lvl="1"/>
            <a:r>
              <a:rPr lang="en-US" sz="2800" dirty="0"/>
              <a:t>Operates on "resources" (data entities). </a:t>
            </a:r>
          </a:p>
          <a:p>
            <a:pPr lvl="1"/>
            <a:r>
              <a:rPr lang="en-US" sz="2800" dirty="0"/>
              <a:t>Can use various data formats, but JSON is most common. </a:t>
            </a:r>
          </a:p>
          <a:p>
            <a:pPr lvl="1"/>
            <a:r>
              <a:rPr lang="en-US" sz="2800" dirty="0"/>
              <a:t>Generally faster and easier to implement than SOAP.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513934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D150B-9EE1-0C9B-8861-F9B20AF58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66036-AC8A-9BD2-B1E6-A444F28B67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Types of Web Services </a:t>
            </a:r>
            <a:br>
              <a:rPr lang="en-US" sz="4000" dirty="0"/>
            </a:br>
            <a:r>
              <a:rPr lang="en-US" sz="4000" dirty="0"/>
              <a:t>(SOAP vs. REST)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824E27-6488-B1FC-BA1F-95ACE2494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531178"/>
          </a:xfrm>
        </p:spPr>
        <p:txBody>
          <a:bodyPr/>
          <a:lstStyle/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</a:t>
            </a:r>
          </a:p>
          <a:p>
            <a:r>
              <a:rPr lang="en-US" dirty="0"/>
              <a:t>	</a:t>
            </a:r>
            <a:r>
              <a:rPr lang="en-US" sz="1800" dirty="0"/>
              <a:t>A blog's mobile app sends a GET request 	to/</a:t>
            </a:r>
            <a:r>
              <a:rPr lang="en-US" sz="1800" dirty="0" err="1"/>
              <a:t>api</a:t>
            </a:r>
            <a:r>
              <a:rPr lang="en-US" sz="1800" dirty="0"/>
              <a:t>/articles to fetch a list of recent 	articles, which are returned as a </a:t>
            </a:r>
            <a:r>
              <a:rPr lang="en-US" sz="1800" dirty="0" err="1"/>
              <a:t>JSONobject</a:t>
            </a:r>
            <a:r>
              <a:rPr lang="en-IN" sz="1800" dirty="0"/>
              <a:t>.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4536F21-4791-3FEA-6739-34489E1D9E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-14265" b="-1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9312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{043C8796-98D1-4D1F-B6E2-2FB4C5F64205}tf11429527_win32</Template>
  <TotalTime>123</TotalTime>
  <Words>1127</Words>
  <Application>Microsoft Office PowerPoint</Application>
  <PresentationFormat>Widescreen</PresentationFormat>
  <Paragraphs>182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Century Gothic</vt:lpstr>
      <vt:lpstr>Karla</vt:lpstr>
      <vt:lpstr>Univers Condensed Light</vt:lpstr>
      <vt:lpstr>Office Theme</vt:lpstr>
      <vt:lpstr>Div : C5</vt:lpstr>
      <vt:lpstr>Unit-I: Introduction to Web Services</vt:lpstr>
      <vt:lpstr>PowerPoint Presentation</vt:lpstr>
      <vt:lpstr>What is a Web Service?</vt:lpstr>
      <vt:lpstr>What is a Web Service?</vt:lpstr>
      <vt:lpstr>Types of Web Services  (SOAP vs. REST)</vt:lpstr>
      <vt:lpstr>Types of Web Services  (SOAP vs. REST)</vt:lpstr>
      <vt:lpstr>Types of Web Services  (SOAP vs. REST)</vt:lpstr>
      <vt:lpstr>Types of Web Services  (SOAP vs. REST)</vt:lpstr>
      <vt:lpstr>Web Services Advantages</vt:lpstr>
      <vt:lpstr>Web Services Advantages</vt:lpstr>
      <vt:lpstr>Web Services Advantages</vt:lpstr>
      <vt:lpstr>Web Services Advantages</vt:lpstr>
      <vt:lpstr>Web Services Advantages</vt:lpstr>
      <vt:lpstr>Web Services Advantages</vt:lpstr>
      <vt:lpstr>Web Service Architecture</vt:lpstr>
      <vt:lpstr>Web Service Architecture</vt:lpstr>
      <vt:lpstr>Web Service Architecture</vt:lpstr>
      <vt:lpstr>Web Service Architecture</vt:lpstr>
      <vt:lpstr>Web Service Architecture</vt:lpstr>
      <vt:lpstr>Web Service Architecture</vt:lpstr>
      <vt:lpstr>Web Service Characteristics</vt:lpstr>
      <vt:lpstr>Web Service Characteristics</vt:lpstr>
      <vt:lpstr>Conclusion</vt:lpstr>
      <vt:lpstr>Thank You 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KALADIYA DARSHAN</dc:creator>
  <cp:lastModifiedBy>KALADIYA DARSHAN</cp:lastModifiedBy>
  <cp:revision>70</cp:revision>
  <dcterms:created xsi:type="dcterms:W3CDTF">2025-08-13T15:53:59Z</dcterms:created>
  <dcterms:modified xsi:type="dcterms:W3CDTF">2025-08-19T12:32:59Z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